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es Cretu" initials="IC" lastIdx="1" clrIdx="0">
    <p:extLst>
      <p:ext uri="{19B8F6BF-5375-455C-9EA6-DF929625EA0E}">
        <p15:presenceInfo xmlns:p15="http://schemas.microsoft.com/office/powerpoint/2012/main" userId="S::ines.cretu@liis.ro::2d02b774-1bcf-42e1-8979-d78711f76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27T16:42:10.454" idx="1">
    <p:pos x="4908" y="3550"/>
    <p:text>Prof. Cerchez Emanuela 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FC6C2AB-9BAF-B0C5-457F-57C203D01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C897F40-7B0C-6AF9-FE41-F459C46D9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16BEF3A-F2AC-3D77-8A49-FE931D03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9E4-CE90-0143-B3FE-33A9BBE0A7AD}" type="datetimeFigureOut">
              <a:rPr lang="ro-RO" smtClean="0"/>
              <a:t>30.05.2022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ECBA967-59BD-7AE0-9E68-7BDD3259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F6ACDB0-E122-848F-AB27-B67DFDE8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FAE9-3A2F-CE44-966A-5D526612B8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7472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3870035-BCB3-93C6-A9F5-4035C560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55054F1-8E52-ED8F-CDB3-D226B029D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36EA146-F5B7-ADBE-4235-0C4C4AAA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9E4-CE90-0143-B3FE-33A9BBE0A7AD}" type="datetimeFigureOut">
              <a:rPr lang="ro-RO" smtClean="0"/>
              <a:t>30.05.2022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C7515B9-90B3-5E6F-DFFF-8E69630D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AC3F341-C99A-6192-0866-CF5FDA45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FAE9-3A2F-CE44-966A-5D526612B8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38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520E995-A72E-D969-2C8A-E6DF4B0CA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04F5089-8A5C-37CE-BB6C-5FF8A2A54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708C885-3C95-7EC5-5F7E-CD6F93EB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9E4-CE90-0143-B3FE-33A9BBE0A7AD}" type="datetimeFigureOut">
              <a:rPr lang="ro-RO" smtClean="0"/>
              <a:t>30.05.2022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BF237B7-84EA-0FCE-0187-185A0978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9DACEBE-4010-5A49-30DC-83017F69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FAE9-3A2F-CE44-966A-5D526612B8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1535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BC375BC-D902-1C13-F4F0-9558F49D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6D211CD-257B-EB00-CCED-CE7F7FC8A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882A64E-6171-69B0-675C-621B6ED7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9E4-CE90-0143-B3FE-33A9BBE0A7AD}" type="datetimeFigureOut">
              <a:rPr lang="ro-RO" smtClean="0"/>
              <a:t>30.05.2022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50910C2-D210-6B00-B7FB-5BE6A01C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8169C40-2043-9CA6-21C7-B768AF8D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FAE9-3A2F-CE44-966A-5D526612B8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510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9EB0257-50C9-3490-03D3-26F30C75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E88BDF4-454A-EA35-00DE-568E60261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64440AD-2446-5F8A-72BD-01FB98B9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9E4-CE90-0143-B3FE-33A9BBE0A7AD}" type="datetimeFigureOut">
              <a:rPr lang="ro-RO" smtClean="0"/>
              <a:t>30.05.2022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23FE0D2-CE72-501F-0317-B854FEBC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E4CC2EC-1C0B-C05D-1D63-1906281E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FAE9-3A2F-CE44-966A-5D526612B8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299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DDB139C-8C5E-B2F2-7BD9-7ED6983A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4B4AB21-9A29-675B-307D-0C7B86E0E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762D851-44E6-6083-737C-F36C7AC2A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FDB88FA-F6BC-0918-62AB-96B1F819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9E4-CE90-0143-B3FE-33A9BBE0A7AD}" type="datetimeFigureOut">
              <a:rPr lang="ro-RO" smtClean="0"/>
              <a:t>30.05.2022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9B39C81-4641-865F-D8E0-44B7FDCC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BA8EE30-0FC1-66C8-92DF-6115528E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FAE9-3A2F-CE44-966A-5D526612B8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8663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63AC399-C7C5-AFA3-23DC-18C5E698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E3725E2-77E4-A1A2-BC86-FCDA28ADB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3465A55-6E7A-9D46-AD5E-A9588E163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C90814FB-5DEE-68A1-E682-C3A659A09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2B7E6C6-0042-C46E-B007-59E25734A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900B0827-8C04-411A-7E72-1E0DD456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9E4-CE90-0143-B3FE-33A9BBE0A7AD}" type="datetimeFigureOut">
              <a:rPr lang="ro-RO" smtClean="0"/>
              <a:t>30.05.2022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ABC9209-B8E2-33FF-4F45-2808515F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786C57E7-2620-3201-4545-7F943E3A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FAE9-3A2F-CE44-966A-5D526612B8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851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589BC96-2089-9153-B8EF-9A71400C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5560AC18-EC8F-3B40-A8D6-C61025E7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9E4-CE90-0143-B3FE-33A9BBE0A7AD}" type="datetimeFigureOut">
              <a:rPr lang="ro-RO" smtClean="0"/>
              <a:t>30.05.2022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DDAB9F1-C099-2C6C-8D48-9DAD60C6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8B1D9B5B-58A5-B1BB-5F1E-DF11D376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FAE9-3A2F-CE44-966A-5D526612B8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9778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A2A89A52-F086-442C-5CF7-F8A1500B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9E4-CE90-0143-B3FE-33A9BBE0A7AD}" type="datetimeFigureOut">
              <a:rPr lang="ro-RO" smtClean="0"/>
              <a:t>30.05.2022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5DA8C098-D250-2DA5-B674-AED27498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A312471-C28E-B3CA-C564-EC025B74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FAE9-3A2F-CE44-966A-5D526612B8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0194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5C15D5A-AA84-27AE-12DF-94BE89EE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32234FF-8391-389E-2FC9-D27DA27FF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C9F0FEB-C65A-963B-48D1-848EF7D1A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286A2B4-19C2-2FB3-CC7D-C7E8A18C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9E4-CE90-0143-B3FE-33A9BBE0A7AD}" type="datetimeFigureOut">
              <a:rPr lang="ro-RO" smtClean="0"/>
              <a:t>30.05.2022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FAA7255-A54B-D650-5169-1B027034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CD602EE-EC52-840C-0F4B-33CFDCDA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FAE9-3A2F-CE44-966A-5D526612B8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826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0D12B8E-BE0C-0979-D130-292C7686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99CC1D7-18D4-33D9-C443-3FE0912B9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1829300-54B5-8509-EAEB-D86F18496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010FDDA-8C09-641F-236F-824F48B6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79E4-CE90-0143-B3FE-33A9BBE0A7AD}" type="datetimeFigureOut">
              <a:rPr lang="ro-RO" smtClean="0"/>
              <a:t>30.05.2022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1F4CB7F-A024-400E-1FB3-9C6F2C98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721727D-4561-6BC0-9808-24D2062E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FAE9-3A2F-CE44-966A-5D526612B8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491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839F3084-5A35-BBB2-2AB9-E7B04C54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99BB3B4-7088-2D4C-BA99-E8EB178B0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2895006-29ED-1351-9601-A595D4B0B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79E4-CE90-0143-B3FE-33A9BBE0A7AD}" type="datetimeFigureOut">
              <a:rPr lang="ro-RO" smtClean="0"/>
              <a:t>30.05.2022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8897592-D9FD-1FB7-8663-F02F49268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267CBCC-9F87-3097-2184-7DF6FCD50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FAE9-3A2F-CE44-966A-5D526612B81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0953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ck-vet.eu/partnership/national-centre-education-latvia-%E2%80%93-vis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EC9E27-6987-8420-0F1E-92B4F59BA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ro-RO" sz="5400">
                <a:solidFill>
                  <a:srgbClr val="92D050"/>
                </a:solidFill>
              </a:rPr>
              <a:t>Good deeds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04313D17-CB8D-EB4D-C9B5-C482CA63A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59798" y="67463"/>
            <a:ext cx="7145260" cy="685800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Subtitlu 8">
            <a:extLst>
              <a:ext uri="{FF2B5EF4-FFF2-40B4-BE49-F238E27FC236}">
                <a16:creationId xmlns:a16="http://schemas.microsoft.com/office/drawing/2014/main" id="{0F9B6F14-CB5C-52DB-FC2A-EEC421060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7719" y="1840701"/>
            <a:ext cx="9144000" cy="1655762"/>
          </a:xfrm>
        </p:spPr>
        <p:txBody>
          <a:bodyPr/>
          <a:lstStyle/>
          <a:p>
            <a:r>
              <a:rPr lang="ro-RO" dirty="0"/>
              <a:t>ISJ</a:t>
            </a:r>
          </a:p>
        </p:txBody>
      </p:sp>
    </p:spTree>
    <p:extLst>
      <p:ext uri="{BB962C8B-B14F-4D97-AF65-F5344CB8AC3E}">
        <p14:creationId xmlns:p14="http://schemas.microsoft.com/office/powerpoint/2010/main" val="3943335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9732BA56-23C8-A07A-25C4-83881ACE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41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C313785-F6CB-7509-032A-D95D9D19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endParaRPr lang="ro-RO"/>
          </a:p>
        </p:txBody>
      </p:sp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61C77684-64E6-8258-6632-8D44DB0DE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896" y="725714"/>
            <a:ext cx="4611492" cy="4735997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CCAC099C-5469-1F88-7FF3-D2DCD9C97C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3770" y="858342"/>
            <a:ext cx="5715000" cy="51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03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AF49FA2B-D6A8-49E9-306A-66B8F3A7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92D050"/>
                </a:solidFill>
              </a:rPr>
              <a:t>Good </a:t>
            </a:r>
            <a:r>
              <a:rPr lang="ro-RO" b="1" dirty="0" err="1">
                <a:solidFill>
                  <a:srgbClr val="92D050"/>
                </a:solidFill>
              </a:rPr>
              <a:t>deeds</a:t>
            </a:r>
            <a:r>
              <a:rPr lang="ro-RO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5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D16127-B473-21BB-0F68-224421E53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r>
              <a:rPr lang="ro-RO" sz="2200" dirty="0">
                <a:solidFill>
                  <a:srgbClr val="00B050"/>
                </a:solidFill>
              </a:rPr>
              <a:t>VA MULȚUMIM PENTRU ATENȚIE !</a:t>
            </a:r>
          </a:p>
          <a:p>
            <a:r>
              <a:rPr lang="ro-RO" sz="2200" dirty="0">
                <a:solidFill>
                  <a:srgbClr val="00B050"/>
                </a:solidFill>
              </a:rPr>
              <a:t>ECHIPA GOOD  DEEDS</a:t>
            </a: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1CCC8943-27FB-14A4-D377-493777401F57}"/>
              </a:ext>
            </a:extLst>
          </p:cNvPr>
          <p:cNvSpPr txBox="1"/>
          <p:nvPr/>
        </p:nvSpPr>
        <p:spPr>
          <a:xfrm>
            <a:off x="2890690" y="4557244"/>
            <a:ext cx="61080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https://</a:t>
            </a:r>
            <a:r>
              <a:rPr lang="ro-RO" dirty="0" err="1"/>
              <a:t>www.bzi.ro</a:t>
            </a:r>
            <a:r>
              <a:rPr lang="ro-RO" dirty="0"/>
              <a:t>/erasmus-digital-energy-efficiency-designers-good-</a:t>
            </a:r>
            <a:r>
              <a:rPr lang="ro-RO" dirty="0" err="1"/>
              <a:t>deeds-la-colegiul-national-emil-racovita-iasi</a:t>
            </a:r>
            <a:r>
              <a:rPr lang="ro-RO" dirty="0"/>
              <a:t>-4436496?</a:t>
            </a:r>
            <a:r>
              <a:rPr lang="ro-RO" dirty="0" err="1"/>
              <a:t>utm_source</a:t>
            </a:r>
            <a:r>
              <a:rPr lang="ro-RO" dirty="0"/>
              <a:t>=website&amp;</a:t>
            </a:r>
            <a:r>
              <a:rPr lang="ro-RO" dirty="0" err="1"/>
              <a:t>utm_campaign</a:t>
            </a:r>
            <a:r>
              <a:rPr lang="ro-RO" dirty="0"/>
              <a:t>=categorie&amp;</a:t>
            </a:r>
            <a:r>
              <a:rPr lang="ro-RO" dirty="0" err="1"/>
              <a:t>utm_medium</a:t>
            </a:r>
            <a:r>
              <a:rPr lang="ro-RO" dirty="0"/>
              <a:t>=Eveniment-Social</a:t>
            </a:r>
          </a:p>
        </p:txBody>
      </p:sp>
      <p:pic>
        <p:nvPicPr>
          <p:cNvPr id="20" name="Imagine 19">
            <a:extLst>
              <a:ext uri="{FF2B5EF4-FFF2-40B4-BE49-F238E27FC236}">
                <a16:creationId xmlns:a16="http://schemas.microsoft.com/office/drawing/2014/main" id="{7834F2D5-5898-853F-B1CF-0BD62EEF86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14" y="592911"/>
            <a:ext cx="6004886" cy="35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22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1">
            <a:extLst>
              <a:ext uri="{FF2B5EF4-FFF2-40B4-BE49-F238E27FC236}">
                <a16:creationId xmlns:a16="http://schemas.microsoft.com/office/drawing/2014/main" id="{065A94FF-2F23-599F-4CB2-6555F3C4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428" y="1572381"/>
            <a:ext cx="2569041" cy="4717143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FFFF00"/>
                </a:solidFill>
              </a:rPr>
              <a:t>Good </a:t>
            </a:r>
            <a:r>
              <a:rPr lang="ro-RO" dirty="0" err="1">
                <a:solidFill>
                  <a:srgbClr val="FFFF00"/>
                </a:solidFill>
              </a:rPr>
              <a:t>deeds</a:t>
            </a:r>
            <a:r>
              <a:rPr lang="ro-RO" dirty="0"/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0565D8A8-5BEE-B651-21F6-B989F69CEF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0" y="10"/>
            <a:ext cx="7136190" cy="710594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4D4A31-D5A7-BD29-BBC2-6373778C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396" y="453569"/>
            <a:ext cx="5004073" cy="5950862"/>
          </a:xfrm>
        </p:spPr>
        <p:txBody>
          <a:bodyPr anchor="t">
            <a:noAutofit/>
          </a:bodyPr>
          <a:lstStyle/>
          <a:p>
            <a:r>
              <a:rPr lang="ro-RO" sz="1400" dirty="0">
                <a:solidFill>
                  <a:srgbClr val="92D050"/>
                </a:solidFill>
                <a:latin typeface="TimesNewRomanPSMT"/>
              </a:rPr>
              <a:t>Parteneri	</a:t>
            </a:r>
            <a:r>
              <a:rPr lang="ro-RO" sz="1400" dirty="0">
                <a:solidFill>
                  <a:srgbClr val="92D050"/>
                </a:solidFill>
                <a:latin typeface="Symbol" pitchFamily="2" charset="2"/>
              </a:rPr>
              <a:t>• </a:t>
            </a:r>
            <a:r>
              <a:rPr lang="ro-RO" sz="1400" b="1" dirty="0">
                <a:solidFill>
                  <a:srgbClr val="92D050"/>
                </a:solidFill>
                <a:latin typeface="TimesNewRomanPS-BoldMT"/>
              </a:rPr>
              <a:t>European </a:t>
            </a:r>
            <a:r>
              <a:rPr lang="ro-RO" sz="1400" b="1" dirty="0" err="1">
                <a:solidFill>
                  <a:srgbClr val="92D050"/>
                </a:solidFill>
                <a:latin typeface="TimesNewRomanPS-BoldMT"/>
              </a:rPr>
              <a:t>Grants</a:t>
            </a:r>
            <a:r>
              <a:rPr lang="ro-RO" sz="1400" b="1" dirty="0">
                <a:solidFill>
                  <a:srgbClr val="92D050"/>
                </a:solidFill>
                <a:latin typeface="TimesNewRomanPS-BoldMT"/>
              </a:rPr>
              <a:t> International Academy Srl - EGINA(IT)</a:t>
            </a:r>
            <a:r>
              <a:rPr lang="ro-RO" sz="1400" b="0" dirty="0">
                <a:solidFill>
                  <a:srgbClr val="92D050"/>
                </a:solidFill>
                <a:latin typeface="Symbol" pitchFamily="2" charset="2"/>
              </a:rPr>
              <a:t>•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Associação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Portuguesa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de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Empresas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de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Tecnologias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Ambientais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 - APEMETA (PT)</a:t>
            </a:r>
            <a:r>
              <a:rPr lang="ro-RO" sz="1400" b="0" dirty="0">
                <a:solidFill>
                  <a:srgbClr val="92D050"/>
                </a:solidFill>
                <a:latin typeface="Symbol" pitchFamily="2" charset="2"/>
              </a:rPr>
              <a:t>•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Institouto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Technologias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Ypologistonkai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Ekdoseon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Diofantos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(GR)</a:t>
            </a:r>
            <a:r>
              <a:rPr lang="ro-RO" sz="1400" b="0" dirty="0">
                <a:solidFill>
                  <a:srgbClr val="92D050"/>
                </a:solidFill>
                <a:latin typeface="Symbol" pitchFamily="2" charset="2"/>
              </a:rPr>
              <a:t>•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Kadir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Has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Universitesi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(TR)</a:t>
            </a:r>
            <a:r>
              <a:rPr lang="ro-RO" sz="1400" b="0" dirty="0">
                <a:solidFill>
                  <a:srgbClr val="92D050"/>
                </a:solidFill>
                <a:latin typeface="Symbol" pitchFamily="2" charset="2"/>
              </a:rPr>
              <a:t>• </a:t>
            </a:r>
            <a:r>
              <a:rPr lang="ro-RO" sz="1400" b="0" u="sng" dirty="0">
                <a:solidFill>
                  <a:srgbClr val="92D050"/>
                </a:solidFill>
                <a:latin typeface="TimesNewRomanPSM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National Centre For </a:t>
            </a:r>
            <a:r>
              <a:rPr lang="ro-RO" sz="1400" b="0" u="sng" dirty="0" err="1">
                <a:solidFill>
                  <a:srgbClr val="92D050"/>
                </a:solidFill>
                <a:latin typeface="TimesNewRomanPSM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Education</a:t>
            </a:r>
            <a:r>
              <a:rPr lang="ro-RO" sz="1400" b="0" u="sng" dirty="0">
                <a:solidFill>
                  <a:srgbClr val="92D050"/>
                </a:solidFill>
                <a:latin typeface="TimesNewRomanPSM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- VISC (LV)	</a:t>
            </a:r>
          </a:p>
          <a:p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Beneficiari	- Publicul larg: dezvoltarea conștientizării amprentei digitale asupra mediului- Profesori și elevi VET:- dobândirea de cunoștințe și abilități privind eficiența energetică a serviciilor digitale și tehnicile de întreținere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predictive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- Îmbunătățirea abilităților în gestionarea activităților de școlarizare deschisă- Sectorul VET:- Creșterea valorii și atractivitatea ofertei de formare profesională- Creșterea ofertei de experiențe interculturale și internaționale- Dezvoltarea relațiilor cu comunitatea de afaceri (școală deschisă)- Organizații publice și private:- implementarea politicilor de responsabilitate socială (față de școală) și de mediu- Îmbunătățirea gestionării prin reducerea risipei de energie digitală	</a:t>
            </a:r>
          </a:p>
          <a:p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Scopul proiectului	Să dezvolte și să testeze o metodologie și o platformă de învățare pentru profesorii și elevii din sectorul VET, </a:t>
            </a:r>
            <a:r>
              <a:rPr lang="ro-RO" sz="1400" b="0" dirty="0" err="1">
                <a:solidFill>
                  <a:srgbClr val="92D050"/>
                </a:solidFill>
                <a:latin typeface="TimesNewRomanPSMT"/>
              </a:rPr>
              <a:t>vizand</a:t>
            </a:r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 încurajarea unei strategii de creștere continuă și durabilă a competențelor sectoriale privind eficiența energetică digitală	</a:t>
            </a:r>
          </a:p>
          <a:p>
            <a:r>
              <a:rPr lang="ro-RO" sz="1400" b="0" dirty="0">
                <a:solidFill>
                  <a:srgbClr val="92D050"/>
                </a:solidFill>
                <a:latin typeface="TimesNewRomanPSMT"/>
              </a:rPr>
              <a:t>Obiective specifice:	- Crearea unui sistem de management al cunoștințelor pentru a sprijini formarea continuă privind eficiența energetică digitală de la vârsta școlară (IO1).- Crearea unui set de instrumente pentru formarea continua a profesorilor din domeniul VET, privind eficiența energetică digitală (IO2).- Crearea platformei „Online Good DEEDs” pentru instruirea circulară privind eficiența energetică digitală. (IO3)	</a:t>
            </a:r>
          </a:p>
        </p:txBody>
      </p:sp>
    </p:spTree>
    <p:extLst>
      <p:ext uri="{BB962C8B-B14F-4D97-AF65-F5344CB8AC3E}">
        <p14:creationId xmlns:p14="http://schemas.microsoft.com/office/powerpoint/2010/main" val="276384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078D29A6-F6EC-A5AD-60DE-FF7779A2C8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4249"/>
            <a:ext cx="6801435" cy="5769417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14EA5E2-BAD1-0DE8-5866-3F5E0555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92D050"/>
                </a:solidFill>
              </a:rPr>
              <a:t>Good </a:t>
            </a:r>
            <a:r>
              <a:rPr lang="ro-RO" dirty="0" err="1">
                <a:solidFill>
                  <a:srgbClr val="92D050"/>
                </a:solidFill>
              </a:rPr>
              <a:t>deeds</a:t>
            </a:r>
            <a:r>
              <a:rPr lang="ro-RO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3ABA2F9F-E464-8071-1C96-8549AC49C5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800" dirty="0">
                <a:solidFill>
                  <a:srgbClr val="FFFF00"/>
                </a:solidFill>
              </a:rPr>
              <a:t>Liceul teoretic de Informatica GR.Moisil , Iași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61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709E9D4-35E2-AD07-1580-45DA74D8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92D050"/>
                </a:solidFill>
              </a:rPr>
              <a:t>Good </a:t>
            </a:r>
            <a:r>
              <a:rPr lang="ro-RO" dirty="0" err="1">
                <a:solidFill>
                  <a:srgbClr val="92D050"/>
                </a:solidFill>
              </a:rPr>
              <a:t>deeds</a:t>
            </a:r>
            <a:endParaRPr lang="ro-RO" dirty="0">
              <a:solidFill>
                <a:srgbClr val="92D050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6363C190-9C32-6833-DF1D-9F1B32F25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87EE601-4456-BCCF-1CED-A3905A05C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o-RO" sz="2500" b="1" dirty="0">
                <a:solidFill>
                  <a:srgbClr val="FFFF00"/>
                </a:solidFill>
              </a:rPr>
              <a:t>Liceul de Informatica Gr. Moisil, Iași </a:t>
            </a:r>
          </a:p>
          <a:p>
            <a:pPr marL="0" indent="0">
              <a:buNone/>
            </a:pPr>
            <a:r>
              <a:rPr lang="ro-RO" sz="2500" b="1" dirty="0">
                <a:solidFill>
                  <a:srgbClr val="FFFF00"/>
                </a:solidFill>
              </a:rPr>
              <a:t>Colegiul Național Emil Racoviță , Iași </a:t>
            </a:r>
          </a:p>
          <a:p>
            <a:pPr marL="0" indent="0">
              <a:buNone/>
            </a:pPr>
            <a:endParaRPr lang="ro-RO" sz="25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o-RO" sz="25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o-RO" sz="2500" b="1" dirty="0">
                <a:solidFill>
                  <a:srgbClr val="FFFF00"/>
                </a:solidFill>
              </a:rPr>
              <a:t>I.S.J. IAȘI </a:t>
            </a:r>
            <a:endParaRPr 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60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64ADA2F-10ED-75B5-CABA-4693715B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175" y="1645920"/>
            <a:ext cx="6251110" cy="2727406"/>
          </a:xfrm>
        </p:spPr>
        <p:txBody>
          <a:bodyPr anchor="b">
            <a:normAutofit/>
          </a:bodyPr>
          <a:lstStyle/>
          <a:p>
            <a:r>
              <a:rPr lang="ro-RO" sz="5400" dirty="0">
                <a:solidFill>
                  <a:schemeClr val="accent6">
                    <a:lumMod val="50000"/>
                  </a:schemeClr>
                </a:solidFill>
              </a:rPr>
              <a:t>Good </a:t>
            </a:r>
            <a:r>
              <a:rPr lang="ro-RO" sz="5400" dirty="0" err="1">
                <a:solidFill>
                  <a:schemeClr val="accent6">
                    <a:lumMod val="50000"/>
                  </a:schemeClr>
                </a:solidFill>
              </a:rPr>
              <a:t>deeds</a:t>
            </a:r>
            <a:r>
              <a:rPr lang="ro-RO" sz="5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833CDA5F-A259-0A78-EA5E-16A249FFFB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06D1CC5-7682-D599-435E-67DBC049B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175" y="4464766"/>
            <a:ext cx="6251110" cy="3483864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BF082618-293D-41C5-49C9-71D2C3094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2" y="-292100"/>
            <a:ext cx="6575936" cy="74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9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31124705-3A60-4359-8B8B-95E3648B75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32" name="Rectangle 21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F6A99751-4341-ECA4-03E5-D5E95D9E3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12" name="Titlu 11">
            <a:extLst>
              <a:ext uri="{FF2B5EF4-FFF2-40B4-BE49-F238E27FC236}">
                <a16:creationId xmlns:a16="http://schemas.microsoft.com/office/drawing/2014/main" id="{C31D4202-1C1F-3B43-F833-79126A5D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4" name="Titlu 1">
            <a:extLst>
              <a:ext uri="{FF2B5EF4-FFF2-40B4-BE49-F238E27FC236}">
                <a16:creationId xmlns:a16="http://schemas.microsoft.com/office/drawing/2014/main" id="{A87841B3-E2D1-3B63-1CCB-8D74966628D1}"/>
              </a:ext>
            </a:extLst>
          </p:cNvPr>
          <p:cNvSpPr txBox="1">
            <a:spLocks/>
          </p:cNvSpPr>
          <p:nvPr/>
        </p:nvSpPr>
        <p:spPr>
          <a:xfrm>
            <a:off x="699715" y="5635366"/>
            <a:ext cx="9460285" cy="119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4000" dirty="0">
                <a:solidFill>
                  <a:srgbClr val="FFFFFF"/>
                </a:solidFill>
              </a:rPr>
              <a:t> Prof. Cretu Ines </a:t>
            </a:r>
          </a:p>
          <a:p>
            <a:r>
              <a:rPr lang="ro-RO" sz="4000" dirty="0">
                <a:solidFill>
                  <a:srgbClr val="FFFFFF"/>
                </a:solidFill>
              </a:rPr>
              <a:t>Prof. Cerchez Emanuela 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3720E90B-B9F8-EB2A-CEC7-ADDC6AB27A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0539" y="1339850"/>
            <a:ext cx="5571066" cy="4178299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00F416B6-9E90-BDFD-6929-3137D5112B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37118" y="1339848"/>
            <a:ext cx="5174465" cy="4178300"/>
          </a:xfrm>
          <a:prstGeom prst="rect">
            <a:avLst/>
          </a:prstGeom>
        </p:spPr>
      </p:pic>
      <p:pic>
        <p:nvPicPr>
          <p:cNvPr id="31" name="Substituent conținut 30">
            <a:extLst>
              <a:ext uri="{FF2B5EF4-FFF2-40B4-BE49-F238E27FC236}">
                <a16:creationId xmlns:a16="http://schemas.microsoft.com/office/drawing/2014/main" id="{DE1F5BBF-43FD-28DB-BA04-A9C74A17C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7905056" y="1797247"/>
            <a:ext cx="4351337" cy="32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7631D49B-70CC-0B87-07DC-A653F7EA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endParaRPr lang="ro-RO"/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3F281BA9-0A9E-9725-8348-98368B2837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81445" y="681445"/>
            <a:ext cx="6858000" cy="5495109"/>
          </a:xfrm>
          <a:prstGeom prst="rect">
            <a:avLst/>
          </a:prstGeom>
        </p:spPr>
      </p:pic>
      <p:sp>
        <p:nvSpPr>
          <p:cNvPr id="15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42826079-683D-C6CC-E805-B613A1C40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6098828" y="667729"/>
            <a:ext cx="5431536" cy="55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15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BD92198-C662-14F7-C6A4-8B59810E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15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Substituent conținut 5">
            <a:extLst>
              <a:ext uri="{FF2B5EF4-FFF2-40B4-BE49-F238E27FC236}">
                <a16:creationId xmlns:a16="http://schemas.microsoft.com/office/drawing/2014/main" id="{F6B0AD72-F5D1-65D8-1701-9C6EADE9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98"/>
          <a:stretch/>
        </p:blipFill>
        <p:spPr>
          <a:xfrm rot="5400000">
            <a:off x="-681445" y="681445"/>
            <a:ext cx="6858000" cy="5495109"/>
          </a:xfrm>
          <a:prstGeom prst="rect">
            <a:avLst/>
          </a:prstGeom>
        </p:spPr>
      </p:pic>
      <p:pic>
        <p:nvPicPr>
          <p:cNvPr id="19" name="Substituent conținut 5">
            <a:extLst>
              <a:ext uri="{FF2B5EF4-FFF2-40B4-BE49-F238E27FC236}">
                <a16:creationId xmlns:a16="http://schemas.microsoft.com/office/drawing/2014/main" id="{421A1666-B450-564B-34F6-683AF35088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29045" y="833845"/>
            <a:ext cx="6858000" cy="5495109"/>
          </a:xfrm>
          <a:prstGeom prst="rect">
            <a:avLst/>
          </a:prstGeom>
        </p:spPr>
      </p:pic>
      <p:pic>
        <p:nvPicPr>
          <p:cNvPr id="22" name="Imagine 21">
            <a:extLst>
              <a:ext uri="{FF2B5EF4-FFF2-40B4-BE49-F238E27FC236}">
                <a16:creationId xmlns:a16="http://schemas.microsoft.com/office/drawing/2014/main" id="{C3124E4D-5990-3D02-A19A-168879FDB2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65966" y="367062"/>
            <a:ext cx="6858001" cy="5961804"/>
          </a:xfrm>
          <a:prstGeom prst="rect">
            <a:avLst/>
          </a:prstGeom>
        </p:spPr>
      </p:pic>
      <p:sp>
        <p:nvSpPr>
          <p:cNvPr id="24" name="Substituent conținut 23">
            <a:extLst>
              <a:ext uri="{FF2B5EF4-FFF2-40B4-BE49-F238E27FC236}">
                <a16:creationId xmlns:a16="http://schemas.microsoft.com/office/drawing/2014/main" id="{2F0B9461-F819-FD15-4788-5D7ED64D9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208879"/>
            <a:ext cx="10515600" cy="4351338"/>
          </a:xfrm>
        </p:spPr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3016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TimesNewRomanPS-BoldMT</vt:lpstr>
      <vt:lpstr>TimesNewRomanPSMT</vt:lpstr>
      <vt:lpstr>Temă Office</vt:lpstr>
      <vt:lpstr>Good deeds </vt:lpstr>
      <vt:lpstr>Good deeds </vt:lpstr>
      <vt:lpstr>Good deeds </vt:lpstr>
      <vt:lpstr>Good deeds</vt:lpstr>
      <vt:lpstr>Good deeds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deeds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deeds </dc:title>
  <dc:creator>Ines Cretu</dc:creator>
  <cp:lastModifiedBy>gabi</cp:lastModifiedBy>
  <cp:revision>3</cp:revision>
  <dcterms:created xsi:type="dcterms:W3CDTF">2022-04-27T12:49:01Z</dcterms:created>
  <dcterms:modified xsi:type="dcterms:W3CDTF">2022-05-30T18:45:10Z</dcterms:modified>
</cp:coreProperties>
</file>